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56" r:id="rId6"/>
    <p:sldId id="257" r:id="rId7"/>
    <p:sldId id="259" r:id="rId8"/>
    <p:sldId id="260" r:id="rId9"/>
    <p:sldId id="289" r:id="rId10"/>
    <p:sldId id="282"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91" d="100"/>
          <a:sy n="91" d="100"/>
        </p:scale>
        <p:origin x="56"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Jones" userId="93df28fe-760f-4d38-a7f5-0c989143632f" providerId="ADAL" clId="{03F06CA8-41E5-4489-B82B-6AB32B17CAA2}"/>
    <pc:docChg chg="delSld">
      <pc:chgData name="Becky Jones" userId="93df28fe-760f-4d38-a7f5-0c989143632f" providerId="ADAL" clId="{03F06CA8-41E5-4489-B82B-6AB32B17CAA2}" dt="2026-02-11T23:03:41.785" v="3" actId="47"/>
      <pc:docMkLst>
        <pc:docMk/>
      </pc:docMkLst>
      <pc:sldChg chg="del">
        <pc:chgData name="Becky Jones" userId="93df28fe-760f-4d38-a7f5-0c989143632f" providerId="ADAL" clId="{03F06CA8-41E5-4489-B82B-6AB32B17CAA2}" dt="2026-02-11T23:03:35.454" v="0" actId="47"/>
        <pc:sldMkLst>
          <pc:docMk/>
          <pc:sldMk cId="165532235" sldId="263"/>
        </pc:sldMkLst>
      </pc:sldChg>
      <pc:sldChg chg="del">
        <pc:chgData name="Becky Jones" userId="93df28fe-760f-4d38-a7f5-0c989143632f" providerId="ADAL" clId="{03F06CA8-41E5-4489-B82B-6AB32B17CAA2}" dt="2026-02-11T23:03:37.898" v="1" actId="47"/>
        <pc:sldMkLst>
          <pc:docMk/>
          <pc:sldMk cId="2210998084" sldId="264"/>
        </pc:sldMkLst>
      </pc:sldChg>
      <pc:sldChg chg="del">
        <pc:chgData name="Becky Jones" userId="93df28fe-760f-4d38-a7f5-0c989143632f" providerId="ADAL" clId="{03F06CA8-41E5-4489-B82B-6AB32B17CAA2}" dt="2026-02-11T23:03:40.122" v="2" actId="47"/>
        <pc:sldMkLst>
          <pc:docMk/>
          <pc:sldMk cId="2718157468" sldId="265"/>
        </pc:sldMkLst>
      </pc:sldChg>
      <pc:sldChg chg="del">
        <pc:chgData name="Becky Jones" userId="93df28fe-760f-4d38-a7f5-0c989143632f" providerId="ADAL" clId="{03F06CA8-41E5-4489-B82B-6AB32B17CAA2}" dt="2026-02-11T23:03:41.785" v="3" actId="47"/>
        <pc:sldMkLst>
          <pc:docMk/>
          <pc:sldMk cId="847339885"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8D721-9356-4343-82EE-248256268C3F}" type="datetimeFigureOut">
              <a:rPr lang="en-GB" smtClean="0"/>
              <a:t>11/02/2026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9DDF-4681-4DA4-94D3-04CB502F2A7C}" type="slidenum">
              <a:rPr lang="en-GB" smtClean="0"/>
              <a:t>‹#›</a:t>
            </a:fld>
            <a:endParaRPr lang="en-GB"/>
          </a:p>
        </p:txBody>
      </p:sp>
    </p:spTree>
    <p:extLst>
      <p:ext uri="{BB962C8B-B14F-4D97-AF65-F5344CB8AC3E}">
        <p14:creationId xmlns:p14="http://schemas.microsoft.com/office/powerpoint/2010/main" val="149411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morning begins with breakfast at 8am in the dining room, where Chef Stew lays out cereals, toast, jam, marmalade, fruit, yoghurt and fruit juice. Make sure you tell us your dietary needs in advance so we can plan ahead! Lunch is around 12pm, in between your activity sessions, and dinner is at 5pm and always ends with a delicious pudding. Everyone gets stuck in clearing away, washing up the dishes and sweeping the floors. Remember, no one at Heatree is left hungry and there are ALWAYS second helpings, just don’t forget to leave room for supper cake in the evening…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5851E-896C-7649-892A-777687A90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64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first day, when you meet your Lead Instructor, you’ll be asked to choose your dinner option for that day. A copy of the menu is displayed on the corridor noticeboard so you can plan ahead!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5851E-896C-7649-892A-777687A90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87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7949-6FDC-DF34-D6B9-F8E733180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68147C-95AA-058D-BEEA-B62BD7CB6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B3F3BF-0765-81A5-2896-A9F2F3216A6D}"/>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5" name="Footer Placeholder 4">
            <a:extLst>
              <a:ext uri="{FF2B5EF4-FFF2-40B4-BE49-F238E27FC236}">
                <a16:creationId xmlns:a16="http://schemas.microsoft.com/office/drawing/2014/main" id="{ACEEFAEC-1C0A-7F37-2238-2BBEB3F0B7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45C83B-E7E0-4169-0E25-792055B33F8B}"/>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59743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61F3-BC50-855C-10F2-DBA146E140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7E42C-B3B7-2D74-37FB-BD5E7241A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3ACB8-4E10-5296-6D60-D6C6C5111390}"/>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5" name="Footer Placeholder 4">
            <a:extLst>
              <a:ext uri="{FF2B5EF4-FFF2-40B4-BE49-F238E27FC236}">
                <a16:creationId xmlns:a16="http://schemas.microsoft.com/office/drawing/2014/main" id="{6AF3F0CA-99FB-AE8E-53B4-655B6BC07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81FE-9EAD-571F-F407-985DB4F2C2DD}"/>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246981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59057-E218-D914-3E6A-10359E45EF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F1C6E3-1996-3F54-FF58-84B04194C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F416C-6042-B785-57E5-39FA7BB2C55C}"/>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5" name="Footer Placeholder 4">
            <a:extLst>
              <a:ext uri="{FF2B5EF4-FFF2-40B4-BE49-F238E27FC236}">
                <a16:creationId xmlns:a16="http://schemas.microsoft.com/office/drawing/2014/main" id="{38BE42F0-B871-E510-A28B-472E95EEA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56E530-ACF8-03C8-BE7C-C9943BF79E7F}"/>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139710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928BC2-1EE8-4F87-9690-C23CC032E203}" type="datetimeFigureOut">
              <a:rPr lang="en-GB" smtClean="0"/>
              <a:t>11/02/2026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632BF-7FDB-4518-80CE-3C04CE613CD8}" type="slidenum">
              <a:rPr lang="en-GB" smtClean="0"/>
              <a:t>‹#›</a:t>
            </a:fld>
            <a:endParaRPr lang="en-GB"/>
          </a:p>
        </p:txBody>
      </p:sp>
      <p:pic>
        <p:nvPicPr>
          <p:cNvPr id="8" name="Picture 7" descr="A blue rectangle with a white circle in the middle&#10;&#10;Description automatically generated with low confidence">
            <a:extLst>
              <a:ext uri="{FF2B5EF4-FFF2-40B4-BE49-F238E27FC236}">
                <a16:creationId xmlns:a16="http://schemas.microsoft.com/office/drawing/2014/main" id="{82D939FD-3CC4-440B-BD9E-3FA0D9DE713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085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928BC2-1EE8-4F87-9690-C23CC032E203}" type="datetimeFigureOut">
              <a:rPr lang="en-GB" smtClean="0"/>
              <a:t>11/02/2026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323831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28BC2-1EE8-4F87-9690-C23CC032E203}" type="datetimeFigureOut">
              <a:rPr lang="en-GB" smtClean="0"/>
              <a:t>11/02/2026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243984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928BC2-1EE8-4F87-9690-C23CC032E203}" type="datetimeFigureOut">
              <a:rPr lang="en-GB" smtClean="0"/>
              <a:t>11/02/2026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493190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928BC2-1EE8-4F87-9690-C23CC032E203}" type="datetimeFigureOut">
              <a:rPr lang="en-GB" smtClean="0"/>
              <a:t>11/02/2026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339297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928BC2-1EE8-4F87-9690-C23CC032E203}" type="datetimeFigureOut">
              <a:rPr lang="en-GB" smtClean="0"/>
              <a:t>11/02/2026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78420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28BC2-1EE8-4F87-9690-C23CC032E203}" type="datetimeFigureOut">
              <a:rPr lang="en-GB" smtClean="0"/>
              <a:t>11/02/2026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182231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28BC2-1EE8-4F87-9690-C23CC032E203}" type="datetimeFigureOut">
              <a:rPr lang="en-GB" smtClean="0"/>
              <a:t>11/02/2026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101006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3D71-2FE0-5215-C75D-A92E201662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04E374-1B63-A27E-BBC6-5B2152B09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09C77-B768-4C21-E50A-490365BA19C7}"/>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5" name="Footer Placeholder 4">
            <a:extLst>
              <a:ext uri="{FF2B5EF4-FFF2-40B4-BE49-F238E27FC236}">
                <a16:creationId xmlns:a16="http://schemas.microsoft.com/office/drawing/2014/main" id="{D1A91B69-E996-B061-8E20-4535DE92A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CCAAA6-D576-860F-3A90-6982FACA7D17}"/>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1697397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28BC2-1EE8-4F87-9690-C23CC032E203}" type="datetimeFigureOut">
              <a:rPr lang="en-GB" smtClean="0"/>
              <a:t>11/02/2026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3684410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928BC2-1EE8-4F87-9690-C23CC032E203}" type="datetimeFigureOut">
              <a:rPr lang="en-GB" smtClean="0"/>
              <a:t>11/02/2026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364621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928BC2-1EE8-4F87-9690-C23CC032E203}" type="datetimeFigureOut">
              <a:rPr lang="en-GB" smtClean="0"/>
              <a:t>11/02/2026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632BF-7FDB-4518-80CE-3C04CE613CD8}" type="slidenum">
              <a:rPr lang="en-GB" smtClean="0"/>
              <a:t>‹#›</a:t>
            </a:fld>
            <a:endParaRPr lang="en-GB"/>
          </a:p>
        </p:txBody>
      </p:sp>
    </p:spTree>
    <p:extLst>
      <p:ext uri="{BB962C8B-B14F-4D97-AF65-F5344CB8AC3E}">
        <p14:creationId xmlns:p14="http://schemas.microsoft.com/office/powerpoint/2010/main" val="235028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03BE-8EAF-386C-D64D-1A7F7B19E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B9EB9F-4528-1203-8372-442DB8DA2E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3F897-1C7C-3595-4F14-CFC2130F663A}"/>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5" name="Footer Placeholder 4">
            <a:extLst>
              <a:ext uri="{FF2B5EF4-FFF2-40B4-BE49-F238E27FC236}">
                <a16:creationId xmlns:a16="http://schemas.microsoft.com/office/drawing/2014/main" id="{155A4D77-C84B-E750-E2AF-BB1E0DFCFB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C0383-2DDA-B6BE-42C6-F9EAA24704C4}"/>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49152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A088-BB5C-CC96-3C2E-6ED4F16D19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B76CFA-065E-4C85-4CDD-FD20B9ED9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BDB235-71E4-F8C5-B82F-4D1BA516D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E02AB4-9830-2AE4-112D-ED09994C88EE}"/>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6" name="Footer Placeholder 5">
            <a:extLst>
              <a:ext uri="{FF2B5EF4-FFF2-40B4-BE49-F238E27FC236}">
                <a16:creationId xmlns:a16="http://schemas.microsoft.com/office/drawing/2014/main" id="{6258BECC-579F-7A98-35EA-B5DE20D1B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936F8F-B8A5-D1B8-5C6F-8840FA126936}"/>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327934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D0A4-22A0-CE28-EC1E-1129D6B087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E81C67-7D2D-1063-65A5-713976C69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B28AB-BEE4-7AFC-E2C3-B74C4CC25A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10006E-5CBB-EE15-5D77-F0DC9F41E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109F2-CBF1-1445-1010-20364511A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6EA881-9426-A9C7-FCF6-FC323745A891}"/>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8" name="Footer Placeholder 7">
            <a:extLst>
              <a:ext uri="{FF2B5EF4-FFF2-40B4-BE49-F238E27FC236}">
                <a16:creationId xmlns:a16="http://schemas.microsoft.com/office/drawing/2014/main" id="{77602287-B7F1-CFA4-886B-04FEA9D204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B5D0D4-EC91-C44A-3A99-58AC7095B489}"/>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198914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C7A4-B1C7-3545-231F-6334B21AA0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6C7E9A-88BA-39FF-3F77-C969D84B920B}"/>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4" name="Footer Placeholder 3">
            <a:extLst>
              <a:ext uri="{FF2B5EF4-FFF2-40B4-BE49-F238E27FC236}">
                <a16:creationId xmlns:a16="http://schemas.microsoft.com/office/drawing/2014/main" id="{5BE7C25C-C7D7-D70B-1855-836A61C3A8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828ED0-0B1C-F4FC-0DEE-16AF8343DD72}"/>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376785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342E2-DAC0-AFA0-D33F-5163E3E1593C}"/>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3" name="Footer Placeholder 2">
            <a:extLst>
              <a:ext uri="{FF2B5EF4-FFF2-40B4-BE49-F238E27FC236}">
                <a16:creationId xmlns:a16="http://schemas.microsoft.com/office/drawing/2014/main" id="{D4E2F2D1-7CB9-07D3-54DB-964F7AC578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82EFCB-9716-89FC-C0AA-4100800F9EDB}"/>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287225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83B0-0D10-502C-A93C-E15AD5D6E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61A83F-3675-0F99-2158-F775CA0FA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367F0F-C518-E35F-E3BE-A995A830E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711A1-36B1-4825-2FB3-36F65601CDA8}"/>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6" name="Footer Placeholder 5">
            <a:extLst>
              <a:ext uri="{FF2B5EF4-FFF2-40B4-BE49-F238E27FC236}">
                <a16:creationId xmlns:a16="http://schemas.microsoft.com/office/drawing/2014/main" id="{1B179AD7-5A94-3492-8BB6-16F7693B53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A97DCB-7FE4-8EB4-108A-ECE592C31567}"/>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418733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FF22-C4B9-A13C-B099-060C40BAE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96C79E-8DC7-D582-1CB8-E7953D73C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01E508-A23E-D978-067B-7A3148E03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0EFA4-E55F-1539-E3FA-2F775982C62B}"/>
              </a:ext>
            </a:extLst>
          </p:cNvPr>
          <p:cNvSpPr>
            <a:spLocks noGrp="1"/>
          </p:cNvSpPr>
          <p:nvPr>
            <p:ph type="dt" sz="half" idx="10"/>
          </p:nvPr>
        </p:nvSpPr>
        <p:spPr/>
        <p:txBody>
          <a:bodyPr/>
          <a:lstStyle/>
          <a:p>
            <a:fld id="{12FF951C-BC12-499D-8571-9F1FF9FA82DE}" type="datetimeFigureOut">
              <a:rPr lang="en-GB" smtClean="0"/>
              <a:t>11/02/2026</a:t>
            </a:fld>
            <a:endParaRPr lang="en-GB"/>
          </a:p>
        </p:txBody>
      </p:sp>
      <p:sp>
        <p:nvSpPr>
          <p:cNvPr id="6" name="Footer Placeholder 5">
            <a:extLst>
              <a:ext uri="{FF2B5EF4-FFF2-40B4-BE49-F238E27FC236}">
                <a16:creationId xmlns:a16="http://schemas.microsoft.com/office/drawing/2014/main" id="{6DC3C714-DD79-261A-056A-CB9A32AB5B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D8E858-3D1C-24BC-BD7A-A6FEA20FBAC6}"/>
              </a:ext>
            </a:extLst>
          </p:cNvPr>
          <p:cNvSpPr>
            <a:spLocks noGrp="1"/>
          </p:cNvSpPr>
          <p:nvPr>
            <p:ph type="sldNum" sz="quarter" idx="12"/>
          </p:nvPr>
        </p:nvSpPr>
        <p:spPr/>
        <p:txBody>
          <a:bodyPr/>
          <a:lstStyle/>
          <a:p>
            <a:fld id="{1093046D-EB6E-47C2-9CEB-227CD5CBA0A1}" type="slidenum">
              <a:rPr lang="en-GB" smtClean="0"/>
              <a:t>‹#›</a:t>
            </a:fld>
            <a:endParaRPr lang="en-GB"/>
          </a:p>
        </p:txBody>
      </p:sp>
    </p:spTree>
    <p:extLst>
      <p:ext uri="{BB962C8B-B14F-4D97-AF65-F5344CB8AC3E}">
        <p14:creationId xmlns:p14="http://schemas.microsoft.com/office/powerpoint/2010/main" val="39795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C24E8-747B-1CC2-B7FA-A71773836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BDAB7-0D96-FFE1-3249-57BADA858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13BB01-59DB-2792-AAF2-793A5B910F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FF951C-BC12-499D-8571-9F1FF9FA82DE}" type="datetimeFigureOut">
              <a:rPr lang="en-GB" smtClean="0"/>
              <a:t>11/02/2026</a:t>
            </a:fld>
            <a:endParaRPr lang="en-GB"/>
          </a:p>
        </p:txBody>
      </p:sp>
      <p:sp>
        <p:nvSpPr>
          <p:cNvPr id="5" name="Footer Placeholder 4">
            <a:extLst>
              <a:ext uri="{FF2B5EF4-FFF2-40B4-BE49-F238E27FC236}">
                <a16:creationId xmlns:a16="http://schemas.microsoft.com/office/drawing/2014/main" id="{43336541-37B3-03B1-6D0F-436487479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63CBFF5-ACEB-6AB1-5A29-DA6D8B841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3046D-EB6E-47C2-9CEB-227CD5CBA0A1}" type="slidenum">
              <a:rPr lang="en-GB" smtClean="0"/>
              <a:t>‹#›</a:t>
            </a:fld>
            <a:endParaRPr lang="en-GB"/>
          </a:p>
        </p:txBody>
      </p:sp>
    </p:spTree>
    <p:extLst>
      <p:ext uri="{BB962C8B-B14F-4D97-AF65-F5344CB8AC3E}">
        <p14:creationId xmlns:p14="http://schemas.microsoft.com/office/powerpoint/2010/main" val="335070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28BC2-1EE8-4F87-9690-C23CC032E203}" type="datetimeFigureOut">
              <a:rPr lang="en-GB" smtClean="0"/>
              <a:t>11/02/2026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32BF-7FDB-4518-80CE-3C04CE613CD8}" type="slidenum">
              <a:rPr lang="en-GB" smtClean="0"/>
              <a:t>‹#›</a:t>
            </a:fld>
            <a:endParaRPr lang="en-GB"/>
          </a:p>
        </p:txBody>
      </p:sp>
    </p:spTree>
    <p:extLst>
      <p:ext uri="{BB962C8B-B14F-4D97-AF65-F5344CB8AC3E}">
        <p14:creationId xmlns:p14="http://schemas.microsoft.com/office/powerpoint/2010/main" val="288448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1" name="Rectangle 10">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DD0547C-9EAE-B5BB-4BA5-115C3730E532}"/>
              </a:ext>
            </a:extLst>
          </p:cNvPr>
          <p:cNvSpPr>
            <a:spLocks noGrp="1"/>
          </p:cNvSpPr>
          <p:nvPr>
            <p:ph type="ctrTitle"/>
          </p:nvPr>
        </p:nvSpPr>
        <p:spPr>
          <a:xfrm>
            <a:off x="1892863" y="5654918"/>
            <a:ext cx="8115300" cy="913975"/>
          </a:xfrm>
        </p:spPr>
        <p:txBody>
          <a:bodyPr anchor="ctr">
            <a:normAutofit fontScale="90000"/>
          </a:bodyPr>
          <a:lstStyle/>
          <a:p>
            <a:r>
              <a:rPr lang="en-GB" sz="3200" b="1" dirty="0">
                <a:solidFill>
                  <a:srgbClr val="FFFFFF"/>
                </a:solidFill>
              </a:rPr>
              <a:t>Year 5 Residential Wednesday March 11</a:t>
            </a:r>
            <a:r>
              <a:rPr lang="en-GB" sz="3200" b="1" baseline="30000" dirty="0">
                <a:solidFill>
                  <a:srgbClr val="FFFFFF"/>
                </a:solidFill>
              </a:rPr>
              <a:t>th</a:t>
            </a:r>
            <a:r>
              <a:rPr lang="en-GB" sz="3200" b="1" dirty="0">
                <a:solidFill>
                  <a:srgbClr val="FFFFFF"/>
                </a:solidFill>
              </a:rPr>
              <a:t> -  13</a:t>
            </a:r>
            <a:r>
              <a:rPr lang="en-GB" sz="3200" b="1" baseline="30000" dirty="0">
                <a:solidFill>
                  <a:srgbClr val="FFFFFF"/>
                </a:solidFill>
              </a:rPr>
              <a:t>th</a:t>
            </a:r>
            <a:r>
              <a:rPr lang="en-GB" sz="3200" b="1" dirty="0">
                <a:solidFill>
                  <a:srgbClr val="FFFFFF"/>
                </a:solidFill>
              </a:rPr>
              <a:t> </a:t>
            </a:r>
          </a:p>
        </p:txBody>
      </p:sp>
      <p:pic>
        <p:nvPicPr>
          <p:cNvPr id="5" name="Picture 4" descr="A blue background with white text and green text&#10;&#10;AI-generated content may be incorrect.">
            <a:extLst>
              <a:ext uri="{FF2B5EF4-FFF2-40B4-BE49-F238E27FC236}">
                <a16:creationId xmlns:a16="http://schemas.microsoft.com/office/drawing/2014/main" id="{9783BA29-CADA-A86E-F362-9297001441DD}"/>
              </a:ext>
            </a:extLst>
          </p:cNvPr>
          <p:cNvPicPr>
            <a:picLocks noChangeAspect="1"/>
          </p:cNvPicPr>
          <p:nvPr/>
        </p:nvPicPr>
        <p:blipFill>
          <a:blip r:embed="rId2"/>
          <a:srcRect l="2049" r="1" b="1"/>
          <a:stretch>
            <a:fillRect/>
          </a:stretch>
        </p:blipFill>
        <p:spPr>
          <a:xfrm>
            <a:off x="1" y="10"/>
            <a:ext cx="12191998" cy="5352218"/>
          </a:xfrm>
          <a:prstGeom prst="rect">
            <a:avLst/>
          </a:prstGeom>
        </p:spPr>
      </p:pic>
    </p:spTree>
    <p:extLst>
      <p:ext uri="{BB962C8B-B14F-4D97-AF65-F5344CB8AC3E}">
        <p14:creationId xmlns:p14="http://schemas.microsoft.com/office/powerpoint/2010/main" val="50169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lage of different landscapes&#10;&#10;AI-generated content may be incorrect.">
            <a:extLst>
              <a:ext uri="{FF2B5EF4-FFF2-40B4-BE49-F238E27FC236}">
                <a16:creationId xmlns:a16="http://schemas.microsoft.com/office/drawing/2014/main" id="{979AE4FC-E4A2-856C-A0FC-89CEB4711279}"/>
              </a:ext>
            </a:extLst>
          </p:cNvPr>
          <p:cNvPicPr>
            <a:picLocks noChangeAspect="1"/>
          </p:cNvPicPr>
          <p:nvPr/>
        </p:nvPicPr>
        <p:blipFill>
          <a:blip r:embed="rId2"/>
          <a:srcRect t="461"/>
          <a:stretch>
            <a:fillRect/>
          </a:stretch>
        </p:blipFill>
        <p:spPr>
          <a:xfrm>
            <a:off x="20" y="1282"/>
            <a:ext cx="12191980" cy="6856718"/>
          </a:xfrm>
          <a:prstGeom prst="rect">
            <a:avLst/>
          </a:prstGeom>
        </p:spPr>
      </p:pic>
    </p:spTree>
    <p:extLst>
      <p:ext uri="{BB962C8B-B14F-4D97-AF65-F5344CB8AC3E}">
        <p14:creationId xmlns:p14="http://schemas.microsoft.com/office/powerpoint/2010/main" val="311338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ches and chairs in a room&#10;&#10;AI-generated content may be incorrect.">
            <a:extLst>
              <a:ext uri="{FF2B5EF4-FFF2-40B4-BE49-F238E27FC236}">
                <a16:creationId xmlns:a16="http://schemas.microsoft.com/office/drawing/2014/main" id="{99C44D13-9512-6BF6-E7C0-0E6133C44C6C}"/>
              </a:ext>
            </a:extLst>
          </p:cNvPr>
          <p:cNvPicPr>
            <a:picLocks noChangeAspect="1"/>
          </p:cNvPicPr>
          <p:nvPr/>
        </p:nvPicPr>
        <p:blipFill>
          <a:blip r:embed="rId2"/>
          <a:stretch>
            <a:fillRect/>
          </a:stretch>
        </p:blipFill>
        <p:spPr>
          <a:xfrm>
            <a:off x="106410" y="227099"/>
            <a:ext cx="3740342" cy="2228965"/>
          </a:xfrm>
          <a:prstGeom prst="rect">
            <a:avLst/>
          </a:prstGeom>
        </p:spPr>
      </p:pic>
      <p:pic>
        <p:nvPicPr>
          <p:cNvPr id="5" name="Picture 4" descr="A long shot of a house&#10;&#10;AI-generated content may be incorrect.">
            <a:extLst>
              <a:ext uri="{FF2B5EF4-FFF2-40B4-BE49-F238E27FC236}">
                <a16:creationId xmlns:a16="http://schemas.microsoft.com/office/drawing/2014/main" id="{C6344F94-3487-173A-9FF2-409BEA897808}"/>
              </a:ext>
            </a:extLst>
          </p:cNvPr>
          <p:cNvPicPr>
            <a:picLocks noChangeAspect="1"/>
          </p:cNvPicPr>
          <p:nvPr/>
        </p:nvPicPr>
        <p:blipFill>
          <a:blip r:embed="rId3"/>
          <a:stretch>
            <a:fillRect/>
          </a:stretch>
        </p:blipFill>
        <p:spPr>
          <a:xfrm>
            <a:off x="3959415" y="227099"/>
            <a:ext cx="3848298" cy="2273417"/>
          </a:xfrm>
          <a:prstGeom prst="rect">
            <a:avLst/>
          </a:prstGeom>
        </p:spPr>
      </p:pic>
      <p:pic>
        <p:nvPicPr>
          <p:cNvPr id="7" name="Picture 6" descr="A room with tables and chairs&#10;&#10;AI-generated content may be incorrect.">
            <a:extLst>
              <a:ext uri="{FF2B5EF4-FFF2-40B4-BE49-F238E27FC236}">
                <a16:creationId xmlns:a16="http://schemas.microsoft.com/office/drawing/2014/main" id="{9C471383-A678-3152-E051-D5CF86B3226E}"/>
              </a:ext>
            </a:extLst>
          </p:cNvPr>
          <p:cNvPicPr>
            <a:picLocks noChangeAspect="1"/>
          </p:cNvPicPr>
          <p:nvPr/>
        </p:nvPicPr>
        <p:blipFill>
          <a:blip r:embed="rId4"/>
          <a:stretch>
            <a:fillRect/>
          </a:stretch>
        </p:blipFill>
        <p:spPr>
          <a:xfrm>
            <a:off x="142869" y="3277929"/>
            <a:ext cx="3816546" cy="2248016"/>
          </a:xfrm>
          <a:prstGeom prst="rect">
            <a:avLst/>
          </a:prstGeom>
        </p:spPr>
      </p:pic>
      <p:pic>
        <p:nvPicPr>
          <p:cNvPr id="9" name="Picture 8" descr="A bunk bed in a room&#10;&#10;AI-generated content may be incorrect.">
            <a:extLst>
              <a:ext uri="{FF2B5EF4-FFF2-40B4-BE49-F238E27FC236}">
                <a16:creationId xmlns:a16="http://schemas.microsoft.com/office/drawing/2014/main" id="{681D2207-2621-81E7-9F00-498E62D8EF02}"/>
              </a:ext>
            </a:extLst>
          </p:cNvPr>
          <p:cNvPicPr>
            <a:picLocks noChangeAspect="1"/>
          </p:cNvPicPr>
          <p:nvPr/>
        </p:nvPicPr>
        <p:blipFill>
          <a:blip r:embed="rId5"/>
          <a:stretch>
            <a:fillRect/>
          </a:stretch>
        </p:blipFill>
        <p:spPr>
          <a:xfrm>
            <a:off x="4225829" y="3268403"/>
            <a:ext cx="3740342" cy="2267067"/>
          </a:xfrm>
          <a:prstGeom prst="rect">
            <a:avLst/>
          </a:prstGeom>
        </p:spPr>
      </p:pic>
      <p:pic>
        <p:nvPicPr>
          <p:cNvPr id="11" name="Picture 10" descr="A blue background with white text&#10;&#10;AI-generated content may be incorrect.">
            <a:extLst>
              <a:ext uri="{FF2B5EF4-FFF2-40B4-BE49-F238E27FC236}">
                <a16:creationId xmlns:a16="http://schemas.microsoft.com/office/drawing/2014/main" id="{40027E4B-0950-5066-42E8-CC2B5CE3A43F}"/>
              </a:ext>
            </a:extLst>
          </p:cNvPr>
          <p:cNvPicPr>
            <a:picLocks noChangeAspect="1"/>
          </p:cNvPicPr>
          <p:nvPr/>
        </p:nvPicPr>
        <p:blipFill>
          <a:blip r:embed="rId6"/>
          <a:stretch>
            <a:fillRect/>
          </a:stretch>
        </p:blipFill>
        <p:spPr>
          <a:xfrm>
            <a:off x="7920376" y="45613"/>
            <a:ext cx="4388076" cy="6464632"/>
          </a:xfrm>
          <a:prstGeom prst="rect">
            <a:avLst/>
          </a:prstGeom>
        </p:spPr>
      </p:pic>
    </p:spTree>
    <p:extLst>
      <p:ext uri="{BB962C8B-B14F-4D97-AF65-F5344CB8AC3E}">
        <p14:creationId xmlns:p14="http://schemas.microsoft.com/office/powerpoint/2010/main" val="302347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beard smiling&#10;&#10;AI-generated content may be incorrect.">
            <a:extLst>
              <a:ext uri="{FF2B5EF4-FFF2-40B4-BE49-F238E27FC236}">
                <a16:creationId xmlns:a16="http://schemas.microsoft.com/office/drawing/2014/main" id="{099DF1D8-9C35-05CE-29DA-F0F407C0F029}"/>
              </a:ext>
            </a:extLst>
          </p:cNvPr>
          <p:cNvPicPr>
            <a:picLocks noChangeAspect="1"/>
          </p:cNvPicPr>
          <p:nvPr/>
        </p:nvPicPr>
        <p:blipFill>
          <a:blip r:embed="rId2"/>
          <a:stretch>
            <a:fillRect/>
          </a:stretch>
        </p:blipFill>
        <p:spPr>
          <a:xfrm>
            <a:off x="1652816" y="1064489"/>
            <a:ext cx="3878408" cy="5122425"/>
          </a:xfrm>
          <a:prstGeom prst="rect">
            <a:avLst/>
          </a:prstGeom>
        </p:spPr>
      </p:pic>
      <p:sp>
        <p:nvSpPr>
          <p:cNvPr id="4" name="TextBox 3">
            <a:extLst>
              <a:ext uri="{FF2B5EF4-FFF2-40B4-BE49-F238E27FC236}">
                <a16:creationId xmlns:a16="http://schemas.microsoft.com/office/drawing/2014/main" id="{AD618563-37B4-D462-D924-CF556CAAF48A}"/>
              </a:ext>
            </a:extLst>
          </p:cNvPr>
          <p:cNvSpPr txBox="1"/>
          <p:nvPr/>
        </p:nvSpPr>
        <p:spPr>
          <a:xfrm>
            <a:off x="6248400" y="1183341"/>
            <a:ext cx="4688541" cy="2308324"/>
          </a:xfrm>
          <a:prstGeom prst="rect">
            <a:avLst/>
          </a:prstGeom>
          <a:noFill/>
        </p:spPr>
        <p:txBody>
          <a:bodyPr wrap="square" rtlCol="0">
            <a:spAutoFit/>
          </a:bodyPr>
          <a:lstStyle/>
          <a:p>
            <a:r>
              <a:rPr lang="en-GB" sz="4800" dirty="0">
                <a:solidFill>
                  <a:schemeClr val="bg1"/>
                </a:solidFill>
              </a:rPr>
              <a:t>St Minver </a:t>
            </a:r>
          </a:p>
          <a:p>
            <a:endParaRPr lang="en-GB" sz="4800" dirty="0">
              <a:solidFill>
                <a:schemeClr val="bg1"/>
              </a:solidFill>
            </a:endParaRPr>
          </a:p>
          <a:p>
            <a:r>
              <a:rPr lang="en-GB" sz="4800" dirty="0">
                <a:solidFill>
                  <a:schemeClr val="bg1"/>
                </a:solidFill>
              </a:rPr>
              <a:t>Team leader.</a:t>
            </a:r>
          </a:p>
        </p:txBody>
      </p:sp>
    </p:spTree>
    <p:extLst>
      <p:ext uri="{BB962C8B-B14F-4D97-AF65-F5344CB8AC3E}">
        <p14:creationId xmlns:p14="http://schemas.microsoft.com/office/powerpoint/2010/main" val="164734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48AC1-2923-9E8F-F50A-C397F99B4558}"/>
              </a:ext>
            </a:extLst>
          </p:cNvPr>
          <p:cNvSpPr txBox="1"/>
          <p:nvPr/>
        </p:nvSpPr>
        <p:spPr>
          <a:xfrm>
            <a:off x="565392" y="691035"/>
            <a:ext cx="10861118" cy="6186309"/>
          </a:xfrm>
          <a:prstGeom prst="rect">
            <a:avLst/>
          </a:prstGeom>
          <a:noFill/>
        </p:spPr>
        <p:txBody>
          <a:bodyPr wrap="square" rtlCol="0">
            <a:spAutoFit/>
          </a:bodyPr>
          <a:lstStyle/>
          <a:p>
            <a:r>
              <a:rPr lang="en-GB" sz="3600" dirty="0">
                <a:solidFill>
                  <a:schemeClr val="bg1"/>
                </a:solidFill>
              </a:rPr>
              <a:t>Activities</a:t>
            </a:r>
          </a:p>
          <a:p>
            <a:endParaRPr lang="en-GB" sz="3600" dirty="0">
              <a:solidFill>
                <a:schemeClr val="bg1"/>
              </a:solidFill>
            </a:endParaRPr>
          </a:p>
          <a:p>
            <a:r>
              <a:rPr lang="en-GB" sz="3600" dirty="0">
                <a:solidFill>
                  <a:schemeClr val="bg1"/>
                </a:solidFill>
              </a:rPr>
              <a:t>High Ropes</a:t>
            </a:r>
          </a:p>
          <a:p>
            <a:endParaRPr lang="en-GB" sz="3600" dirty="0">
              <a:solidFill>
                <a:schemeClr val="bg1"/>
              </a:solidFill>
            </a:endParaRPr>
          </a:p>
          <a:p>
            <a:r>
              <a:rPr lang="en-GB" sz="3600" dirty="0">
                <a:solidFill>
                  <a:schemeClr val="bg1"/>
                </a:solidFill>
              </a:rPr>
              <a:t>Mission Impossible</a:t>
            </a:r>
          </a:p>
          <a:p>
            <a:endParaRPr lang="en-GB" sz="3600" dirty="0">
              <a:solidFill>
                <a:schemeClr val="bg1"/>
              </a:solidFill>
            </a:endParaRPr>
          </a:p>
          <a:p>
            <a:r>
              <a:rPr lang="en-GB" sz="3600" dirty="0">
                <a:solidFill>
                  <a:schemeClr val="bg1"/>
                </a:solidFill>
              </a:rPr>
              <a:t>Bushcraft</a:t>
            </a:r>
          </a:p>
          <a:p>
            <a:endParaRPr lang="en-GB" sz="3600" dirty="0">
              <a:solidFill>
                <a:schemeClr val="bg1"/>
              </a:solidFill>
            </a:endParaRPr>
          </a:p>
          <a:p>
            <a:r>
              <a:rPr lang="en-GB" sz="3600" dirty="0">
                <a:solidFill>
                  <a:schemeClr val="bg1"/>
                </a:solidFill>
              </a:rPr>
              <a:t>Wilderness Venture</a:t>
            </a:r>
          </a:p>
          <a:p>
            <a:endParaRPr lang="en-GB" sz="3600" dirty="0">
              <a:solidFill>
                <a:schemeClr val="bg1"/>
              </a:solidFill>
            </a:endParaRPr>
          </a:p>
          <a:p>
            <a:endParaRPr lang="en-GB" sz="3600" dirty="0">
              <a:solidFill>
                <a:schemeClr val="bg1"/>
              </a:solidFill>
            </a:endParaRPr>
          </a:p>
        </p:txBody>
      </p:sp>
    </p:spTree>
    <p:extLst>
      <p:ext uri="{BB962C8B-B14F-4D97-AF65-F5344CB8AC3E}">
        <p14:creationId xmlns:p14="http://schemas.microsoft.com/office/powerpoint/2010/main" val="377890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55BE47-694F-4349-8C7D-C29B63C26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2000" y="4661994"/>
            <a:ext cx="3708000" cy="2196006"/>
          </a:xfrm>
          <a:prstGeom prst="rect">
            <a:avLst/>
          </a:prstGeom>
        </p:spPr>
      </p:pic>
      <p:pic>
        <p:nvPicPr>
          <p:cNvPr id="7" name="Picture 6">
            <a:extLst>
              <a:ext uri="{FF2B5EF4-FFF2-40B4-BE49-F238E27FC236}">
                <a16:creationId xmlns:a16="http://schemas.microsoft.com/office/drawing/2014/main" id="{E06A9F3E-1424-F593-6C57-E1291917151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75282" y="4661994"/>
            <a:ext cx="3708000" cy="2196006"/>
          </a:xfrm>
          <a:prstGeom prst="rect">
            <a:avLst/>
          </a:prstGeom>
          <a:ln w="38100">
            <a:noFill/>
          </a:ln>
        </p:spPr>
      </p:pic>
      <p:pic>
        <p:nvPicPr>
          <p:cNvPr id="20" name="Picture 19" descr="A room with tables and chairs&#10;&#10;Description automatically generated">
            <a:extLst>
              <a:ext uri="{FF2B5EF4-FFF2-40B4-BE49-F238E27FC236}">
                <a16:creationId xmlns:a16="http://schemas.microsoft.com/office/drawing/2014/main" id="{E4BFEB75-0EEA-9348-91B5-F6A25BEC245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08718" y="4661994"/>
            <a:ext cx="3708000" cy="2196006"/>
          </a:xfrm>
          <a:prstGeom prst="rect">
            <a:avLst/>
          </a:prstGeom>
        </p:spPr>
      </p:pic>
      <p:sp>
        <p:nvSpPr>
          <p:cNvPr id="2" name="Rectangle 22">
            <a:extLst>
              <a:ext uri="{FF2B5EF4-FFF2-40B4-BE49-F238E27FC236}">
                <a16:creationId xmlns:a16="http://schemas.microsoft.com/office/drawing/2014/main" id="{16C76491-502A-4621-5939-D6D2A9726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6723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24">
            <a:extLst>
              <a:ext uri="{FF2B5EF4-FFF2-40B4-BE49-F238E27FC236}">
                <a16:creationId xmlns:a16="http://schemas.microsoft.com/office/drawing/2014/main" id="{BAF81EC5-8340-8CEC-6DE2-CE817F48E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93206"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6">
            <a:extLst>
              <a:ext uri="{FF2B5EF4-FFF2-40B4-BE49-F238E27FC236}">
                <a16:creationId xmlns:a16="http://schemas.microsoft.com/office/drawing/2014/main" id="{87F3F450-30A5-38C3-3782-935F02A04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797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9C9788D-062A-A3F1-C970-A7A3F49B86D2}"/>
              </a:ext>
            </a:extLst>
          </p:cNvPr>
          <p:cNvSpPr/>
          <p:nvPr/>
        </p:nvSpPr>
        <p:spPr>
          <a:xfrm>
            <a:off x="279634" y="212115"/>
            <a:ext cx="5054366"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white"/>
                </a:solidFill>
                <a:effectLst/>
                <a:uLnTx/>
                <a:uFillTx/>
                <a:latin typeface="Kelson-Medium" panose="02000606000000020004" pitchFamily="50" charset="0"/>
                <a:ea typeface="Roboto Medium" panose="02000000000000000000" pitchFamily="2" charset="0"/>
                <a:cs typeface="+mn-cs"/>
              </a:rPr>
              <a:t>Food and Mealtimes</a:t>
            </a:r>
          </a:p>
        </p:txBody>
      </p:sp>
      <p:graphicFrame>
        <p:nvGraphicFramePr>
          <p:cNvPr id="10" name="Table 9">
            <a:extLst>
              <a:ext uri="{FF2B5EF4-FFF2-40B4-BE49-F238E27FC236}">
                <a16:creationId xmlns:a16="http://schemas.microsoft.com/office/drawing/2014/main" id="{2D48CAA3-3857-CF54-ED25-127047D73207}"/>
              </a:ext>
            </a:extLst>
          </p:cNvPr>
          <p:cNvGraphicFramePr>
            <a:graphicFrameLocks noGrp="1"/>
          </p:cNvGraphicFramePr>
          <p:nvPr/>
        </p:nvGraphicFramePr>
        <p:xfrm>
          <a:off x="402618" y="1261534"/>
          <a:ext cx="4931381" cy="3168000"/>
        </p:xfrm>
        <a:graphic>
          <a:graphicData uri="http://schemas.openxmlformats.org/drawingml/2006/table">
            <a:tbl>
              <a:tblPr firstRow="1" bandRow="1">
                <a:tableStyleId>{8A107856-5554-42FB-B03E-39F5DBC370BA}</a:tableStyleId>
              </a:tblPr>
              <a:tblGrid>
                <a:gridCol w="3342904">
                  <a:extLst>
                    <a:ext uri="{9D8B030D-6E8A-4147-A177-3AD203B41FA5}">
                      <a16:colId xmlns:a16="http://schemas.microsoft.com/office/drawing/2014/main" val="3514805318"/>
                    </a:ext>
                  </a:extLst>
                </a:gridCol>
                <a:gridCol w="1588477">
                  <a:extLst>
                    <a:ext uri="{9D8B030D-6E8A-4147-A177-3AD203B41FA5}">
                      <a16:colId xmlns:a16="http://schemas.microsoft.com/office/drawing/2014/main" val="3039756459"/>
                    </a:ext>
                  </a:extLst>
                </a:gridCol>
              </a:tblGrid>
              <a:tr h="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n w="0"/>
                          <a:solidFill>
                            <a:schemeClr val="bg2"/>
                          </a:solidFill>
                          <a:latin typeface="Kelson-Medium" panose="02000606000000020004" pitchFamily="50" charset="0"/>
                        </a:rPr>
                        <a:t>Breakfast</a:t>
                      </a:r>
                      <a:endParaRPr lang="en-US" sz="2400" b="0" i="0" dirty="0">
                        <a:ln w="0"/>
                        <a:solidFill>
                          <a:schemeClr val="bg2"/>
                        </a:solidFill>
                        <a:latin typeface="Kelson-Medium" panose="02000606000000020004" pitchFamily="50" charset="0"/>
                        <a:ea typeface="Roboto Medium" panose="020000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i="0" dirty="0">
                          <a:solidFill>
                            <a:schemeClr val="bg2"/>
                          </a:solidFill>
                          <a:latin typeface="Kelson" panose="02000506000000020004" pitchFamily="50" charset="0"/>
                        </a:rPr>
                        <a:t>8am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0827429"/>
                  </a:ext>
                </a:extLst>
              </a:tr>
              <a:tr h="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chemeClr val="bg2"/>
                          </a:solidFill>
                          <a:effectLst/>
                          <a:uLnTx/>
                          <a:uFillTx/>
                          <a:latin typeface="Kelson-Medium" panose="02000606000000020004" pitchFamily="50" charset="0"/>
                        </a:rPr>
                        <a:t>Thought for the Day</a:t>
                      </a:r>
                      <a:endParaRPr kumimoji="0" lang="en-US" sz="2400" b="0" i="0" u="none" strike="noStrike" kern="1200" cap="none" spc="0" normalizeH="0" baseline="0" noProof="0" dirty="0">
                        <a:ln w="0"/>
                        <a:solidFill>
                          <a:schemeClr val="bg2"/>
                        </a:solidFill>
                        <a:effectLst/>
                        <a:uLnTx/>
                        <a:uFillTx/>
                        <a:latin typeface="Kelson-Medium" panose="02000606000000020004" pitchFamily="50" charset="0"/>
                        <a:ea typeface="Roboto" panose="02000000000000000000" pitchFamily="2"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i="0" dirty="0">
                          <a:solidFill>
                            <a:schemeClr val="bg2"/>
                          </a:solidFill>
                          <a:latin typeface="Kelson" panose="02000506000000020004" pitchFamily="50" charset="0"/>
                        </a:rPr>
                        <a:t>9am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7797012"/>
                  </a:ext>
                </a:extLst>
              </a:tr>
              <a:tr h="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chemeClr val="bg2"/>
                          </a:solidFill>
                          <a:effectLst/>
                          <a:uLnTx/>
                          <a:uFillTx/>
                          <a:latin typeface="Kelson-Medium" panose="02000606000000020004" pitchFamily="50" charset="0"/>
                        </a:rPr>
                        <a:t>Morning Activities</a:t>
                      </a:r>
                      <a:endParaRPr kumimoji="0" lang="en-US" sz="2400" b="0" i="0" u="none" strike="noStrike" kern="1200" cap="none" spc="0" normalizeH="0" baseline="0" noProof="0" dirty="0">
                        <a:ln w="0"/>
                        <a:solidFill>
                          <a:schemeClr val="bg2"/>
                        </a:solidFill>
                        <a:effectLst/>
                        <a:uLnTx/>
                        <a:uFillTx/>
                        <a:latin typeface="Kelson-Medium" panose="02000606000000020004" pitchFamily="50" charset="0"/>
                        <a:ea typeface="Roboto" panose="02000000000000000000" pitchFamily="2"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i="0" dirty="0">
                          <a:solidFill>
                            <a:schemeClr val="bg2"/>
                          </a:solidFill>
                          <a:latin typeface="Kelson" panose="02000506000000020004" pitchFamily="50" charset="0"/>
                        </a:rPr>
                        <a:t>9.30am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1727627"/>
                  </a:ext>
                </a:extLst>
              </a:tr>
              <a:tr h="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chemeClr val="bg2"/>
                          </a:solidFill>
                          <a:effectLst/>
                          <a:uLnTx/>
                          <a:uFillTx/>
                          <a:latin typeface="Kelson-Medium" panose="02000606000000020004" pitchFamily="50" charset="0"/>
                        </a:rPr>
                        <a:t>Lunch </a:t>
                      </a:r>
                      <a:endParaRPr kumimoji="0" lang="en-US" sz="2400" b="0" i="0" u="none" strike="noStrike" kern="1200" cap="none" spc="0" normalizeH="0" baseline="0" noProof="0" dirty="0">
                        <a:ln w="0"/>
                        <a:solidFill>
                          <a:schemeClr val="bg2"/>
                        </a:solidFill>
                        <a:effectLst/>
                        <a:uLnTx/>
                        <a:uFillTx/>
                        <a:latin typeface="Kelson-Medium" panose="02000606000000020004" pitchFamily="50" charset="0"/>
                        <a:ea typeface="Roboto" panose="02000000000000000000" pitchFamily="2"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i="0" dirty="0">
                          <a:solidFill>
                            <a:schemeClr val="bg2"/>
                          </a:solidFill>
                          <a:latin typeface="Kelson" panose="02000506000000020004" pitchFamily="50" charset="0"/>
                        </a:rPr>
                        <a:t>12pm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2076829"/>
                  </a:ext>
                </a:extLst>
              </a:tr>
              <a:tr h="528000">
                <a:tc>
                  <a:txBody>
                    <a:bodyPr/>
                    <a:lstStyle/>
                    <a:p>
                      <a:pPr algn="l"/>
                      <a:r>
                        <a:rPr kumimoji="0" lang="en-US" sz="2400" b="0" i="0" u="none" strike="noStrike" kern="1200" cap="none" spc="0" normalizeH="0" baseline="0" noProof="0" dirty="0">
                          <a:ln w="0"/>
                          <a:solidFill>
                            <a:schemeClr val="bg2"/>
                          </a:solidFill>
                          <a:effectLst/>
                          <a:uLnTx/>
                          <a:uFillTx/>
                          <a:latin typeface="Kelson-Medium" panose="02000606000000020004" pitchFamily="50" charset="0"/>
                        </a:rPr>
                        <a:t>Afternoon Activities</a:t>
                      </a:r>
                      <a:endParaRPr lang="en-US" sz="2400" b="0" i="0" dirty="0">
                        <a:solidFill>
                          <a:schemeClr val="bg2"/>
                        </a:solidFill>
                        <a:latin typeface="Kelson-Medium" panose="02000606000000020004"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i="0" dirty="0">
                          <a:solidFill>
                            <a:schemeClr val="bg2"/>
                          </a:solidFill>
                          <a:latin typeface="Kelson" panose="02000506000000020004" pitchFamily="50" charset="0"/>
                        </a:rPr>
                        <a:t>1.15pm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8411709"/>
                  </a:ext>
                </a:extLst>
              </a:tr>
              <a:tr h="5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ln w="0"/>
                          <a:solidFill>
                            <a:schemeClr val="bg2"/>
                          </a:solidFill>
                          <a:latin typeface="Kelson-Medium" panose="02000606000000020004" pitchFamily="50" charset="0"/>
                        </a:rPr>
                        <a:t>Dinner</a:t>
                      </a:r>
                      <a:endParaRPr lang="en-US" sz="2400" b="0" i="0" kern="1200" dirty="0">
                        <a:ln w="0"/>
                        <a:solidFill>
                          <a:schemeClr val="bg2"/>
                        </a:solidFill>
                        <a:latin typeface="Kelson-Medium" panose="02000606000000020004" pitchFamily="50" charset="0"/>
                        <a:ea typeface="Roboto Medium" panose="02000000000000000000" pitchFamily="2"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ln w="0"/>
                          <a:solidFill>
                            <a:schemeClr val="bg2"/>
                          </a:solidFill>
                          <a:latin typeface="Kelson" panose="02000506000000020004" pitchFamily="50" charset="0"/>
                        </a:rPr>
                        <a:t>5pm</a:t>
                      </a:r>
                      <a:endParaRPr lang="en-US" sz="2400" b="0" i="0" kern="1200" dirty="0">
                        <a:ln w="0"/>
                        <a:solidFill>
                          <a:schemeClr val="bg2"/>
                        </a:solidFill>
                        <a:latin typeface="Kelson" panose="02000506000000020004" pitchFamily="50" charset="0"/>
                        <a:ea typeface="Roboto Medium" panose="02000000000000000000" pitchFamily="2"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2523033"/>
                  </a:ext>
                </a:extLst>
              </a:tr>
            </a:tbl>
          </a:graphicData>
        </a:graphic>
      </p:graphicFrame>
      <p:grpSp>
        <p:nvGrpSpPr>
          <p:cNvPr id="18" name="Group 17">
            <a:extLst>
              <a:ext uri="{FF2B5EF4-FFF2-40B4-BE49-F238E27FC236}">
                <a16:creationId xmlns:a16="http://schemas.microsoft.com/office/drawing/2014/main" id="{FF2D904B-87B8-DD18-E086-9983A5C59446}"/>
              </a:ext>
            </a:extLst>
          </p:cNvPr>
          <p:cNvGrpSpPr/>
          <p:nvPr/>
        </p:nvGrpSpPr>
        <p:grpSpPr>
          <a:xfrm>
            <a:off x="6244646" y="868631"/>
            <a:ext cx="5056928" cy="2951347"/>
            <a:chOff x="6532321" y="212115"/>
            <a:chExt cx="5056928" cy="2951347"/>
          </a:xfrm>
        </p:grpSpPr>
        <p:sp>
          <p:nvSpPr>
            <p:cNvPr id="8" name="Rectangle 7">
              <a:extLst>
                <a:ext uri="{FF2B5EF4-FFF2-40B4-BE49-F238E27FC236}">
                  <a16:creationId xmlns:a16="http://schemas.microsoft.com/office/drawing/2014/main" id="{8193ACA8-8205-8D29-D517-750D6705A2A7}"/>
                </a:ext>
              </a:extLst>
            </p:cNvPr>
            <p:cNvSpPr/>
            <p:nvPr/>
          </p:nvSpPr>
          <p:spPr>
            <a:xfrm>
              <a:off x="6532321" y="2578687"/>
              <a:ext cx="505692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white"/>
                  </a:solidFill>
                  <a:effectLst/>
                  <a:uLnTx/>
                  <a:uFillTx/>
                  <a:latin typeface="Kelson-Medium" panose="02000606000000020004" pitchFamily="50" charset="0"/>
                  <a:ea typeface="Roboto Medium" panose="02000000000000000000" pitchFamily="2" charset="0"/>
                  <a:cs typeface="+mn-cs"/>
                </a:rPr>
                <a:t>Meet Stew and Rachel!</a:t>
              </a:r>
              <a:endParaRPr kumimoji="0" lang="en-US" sz="4800" b="0" i="0" u="none" strike="noStrike" kern="1200" cap="none" spc="0" normalizeH="0" baseline="0" noProof="0" dirty="0">
                <a:ln w="0"/>
                <a:solidFill>
                  <a:prstClr val="white"/>
                </a:solidFill>
                <a:effectLst/>
                <a:uLnTx/>
                <a:uFillTx/>
                <a:latin typeface="Kelson-Medium" panose="02000606000000020004" pitchFamily="50" charset="0"/>
                <a:ea typeface="Roboto Medium" panose="02000000000000000000" pitchFamily="2" charset="0"/>
                <a:cs typeface="+mn-cs"/>
              </a:endParaRPr>
            </a:p>
          </p:txBody>
        </p:sp>
        <p:pic>
          <p:nvPicPr>
            <p:cNvPr id="15" name="Picture 14">
              <a:extLst>
                <a:ext uri="{FF2B5EF4-FFF2-40B4-BE49-F238E27FC236}">
                  <a16:creationId xmlns:a16="http://schemas.microsoft.com/office/drawing/2014/main" id="{DE787F12-232F-1643-D99F-B8D3E693FB1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188772" y="212115"/>
              <a:ext cx="1892301" cy="2268362"/>
            </a:xfrm>
            <a:prstGeom prst="rect">
              <a:avLst/>
            </a:prstGeom>
          </p:spPr>
        </p:pic>
        <p:pic>
          <p:nvPicPr>
            <p:cNvPr id="17" name="Picture 16" descr="A person in a blue shirt&#10;&#10;Description automatically generated">
              <a:extLst>
                <a:ext uri="{FF2B5EF4-FFF2-40B4-BE49-F238E27FC236}">
                  <a16:creationId xmlns:a16="http://schemas.microsoft.com/office/drawing/2014/main" id="{894A3410-150D-99B2-D4DC-E51A58A5F9B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003849" y="212115"/>
              <a:ext cx="1892302" cy="2268362"/>
            </a:xfrm>
            <a:prstGeom prst="rect">
              <a:avLst/>
            </a:prstGeom>
          </p:spPr>
        </p:pic>
      </p:grpSp>
    </p:spTree>
    <p:extLst>
      <p:ext uri="{BB962C8B-B14F-4D97-AF65-F5344CB8AC3E}">
        <p14:creationId xmlns:p14="http://schemas.microsoft.com/office/powerpoint/2010/main" val="13369341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89F7C9-9CEF-F505-082B-C46976D3B187}"/>
              </a:ext>
            </a:extLst>
          </p:cNvPr>
          <p:cNvSpPr/>
          <p:nvPr/>
        </p:nvSpPr>
        <p:spPr>
          <a:xfrm>
            <a:off x="190124" y="149972"/>
            <a:ext cx="154916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white"/>
                </a:solidFill>
                <a:effectLst/>
                <a:uLnTx/>
                <a:uFillTx/>
                <a:latin typeface="Kelson-Medium" panose="02000606000000020004" pitchFamily="50" charset="0"/>
                <a:ea typeface="Roboto Medium" panose="02000000000000000000" pitchFamily="2" charset="0"/>
                <a:cs typeface="+mn-cs"/>
              </a:rPr>
              <a:t>Menu</a:t>
            </a:r>
          </a:p>
        </p:txBody>
      </p:sp>
      <p:pic>
        <p:nvPicPr>
          <p:cNvPr id="4" name="Picture 3" descr="A group of cookies on a baking sheet&#10;&#10;Description automatically generated">
            <a:extLst>
              <a:ext uri="{FF2B5EF4-FFF2-40B4-BE49-F238E27FC236}">
                <a16:creationId xmlns:a16="http://schemas.microsoft.com/office/drawing/2014/main" id="{D6CE16E1-0A61-76A9-CD94-2FD1C316A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7146" y="3553146"/>
            <a:ext cx="3304854" cy="3304854"/>
          </a:xfrm>
          <a:prstGeom prst="rect">
            <a:avLst/>
          </a:prstGeom>
        </p:spPr>
      </p:pic>
      <p:pic>
        <p:nvPicPr>
          <p:cNvPr id="6" name="Picture 5" descr="A group of bowls of food&#10;&#10;Description automatically generated">
            <a:extLst>
              <a:ext uri="{FF2B5EF4-FFF2-40B4-BE49-F238E27FC236}">
                <a16:creationId xmlns:a16="http://schemas.microsoft.com/office/drawing/2014/main" id="{D9670D68-55B1-864C-1BEB-03855A8D69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7146" y="0"/>
            <a:ext cx="3304854" cy="3304854"/>
          </a:xfrm>
          <a:prstGeom prst="rect">
            <a:avLst/>
          </a:prstGeom>
        </p:spPr>
      </p:pic>
      <p:pic>
        <p:nvPicPr>
          <p:cNvPr id="12" name="Picture 11">
            <a:extLst>
              <a:ext uri="{FF2B5EF4-FFF2-40B4-BE49-F238E27FC236}">
                <a16:creationId xmlns:a16="http://schemas.microsoft.com/office/drawing/2014/main" id="{3F5B5058-8CA3-9032-4451-1C82D939037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0987079">
            <a:off x="2416685" y="155619"/>
            <a:ext cx="4630136" cy="6546762"/>
          </a:xfrm>
          <a:prstGeom prst="rect">
            <a:avLst/>
          </a:prstGeom>
          <a:effectLst>
            <a:outerShdw blurRad="127000" dist="228600" dir="2400000" algn="tl" rotWithShape="0">
              <a:prstClr val="black">
                <a:alpha val="40000"/>
              </a:prstClr>
            </a:outerShdw>
          </a:effectLst>
        </p:spPr>
      </p:pic>
    </p:spTree>
    <p:extLst>
      <p:ext uri="{BB962C8B-B14F-4D97-AF65-F5344CB8AC3E}">
        <p14:creationId xmlns:p14="http://schemas.microsoft.com/office/powerpoint/2010/main" val="92824718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4D9C92-AA74-9811-F7A3-D7AC99965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 y="444137"/>
            <a:ext cx="6096000" cy="4572000"/>
          </a:xfrm>
          <a:prstGeom prst="rect">
            <a:avLst/>
          </a:prstGeom>
        </p:spPr>
      </p:pic>
      <p:pic>
        <p:nvPicPr>
          <p:cNvPr id="5" name="Picture 4">
            <a:extLst>
              <a:ext uri="{FF2B5EF4-FFF2-40B4-BE49-F238E27FC236}">
                <a16:creationId xmlns:a16="http://schemas.microsoft.com/office/drawing/2014/main" id="{1DF777AA-EE73-9514-A25C-17D8228C8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23" y="2760617"/>
            <a:ext cx="4859381" cy="3644536"/>
          </a:xfrm>
          <a:prstGeom prst="rect">
            <a:avLst/>
          </a:prstGeom>
        </p:spPr>
      </p:pic>
      <p:sp>
        <p:nvSpPr>
          <p:cNvPr id="6" name="TextBox 5">
            <a:extLst>
              <a:ext uri="{FF2B5EF4-FFF2-40B4-BE49-F238E27FC236}">
                <a16:creationId xmlns:a16="http://schemas.microsoft.com/office/drawing/2014/main" id="{BBD98FEF-4020-DEF0-FE8F-6A999FE70B8F}"/>
              </a:ext>
            </a:extLst>
          </p:cNvPr>
          <p:cNvSpPr txBox="1"/>
          <p:nvPr/>
        </p:nvSpPr>
        <p:spPr>
          <a:xfrm>
            <a:off x="383177" y="5329646"/>
            <a:ext cx="3561806" cy="1200329"/>
          </a:xfrm>
          <a:prstGeom prst="rect">
            <a:avLst/>
          </a:prstGeom>
          <a:noFill/>
        </p:spPr>
        <p:txBody>
          <a:bodyPr wrap="square" rtlCol="0">
            <a:spAutoFit/>
          </a:bodyPr>
          <a:lstStyle/>
          <a:p>
            <a:r>
              <a:rPr lang="en-GB" dirty="0">
                <a:solidFill>
                  <a:schemeClr val="bg1"/>
                </a:solidFill>
              </a:rPr>
              <a:t>Bedrooms are all ensuite.  Bedding (single sheet, pillow with case and a duvet) are provided.  Bring a single duvet cover.</a:t>
            </a:r>
          </a:p>
        </p:txBody>
      </p:sp>
    </p:spTree>
    <p:extLst>
      <p:ext uri="{BB962C8B-B14F-4D97-AF65-F5344CB8AC3E}">
        <p14:creationId xmlns:p14="http://schemas.microsoft.com/office/powerpoint/2010/main" val="3322223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8e77ba-d3e5-445d-93b8-82da7003dbe1">
      <Terms xmlns="http://schemas.microsoft.com/office/infopath/2007/PartnerControls"/>
    </lcf76f155ced4ddcb4097134ff3c332f>
    <TaxCatchAll xmlns="1bb4766a-59af-411e-a19b-7c8e210057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2710874650254FA6074EF2D8CF9C0C" ma:contentTypeVersion="19" ma:contentTypeDescription="Create a new document." ma:contentTypeScope="" ma:versionID="f367957a2c8d9b3d70dfc493b4ab1d2f">
  <xsd:schema xmlns:xsd="http://www.w3.org/2001/XMLSchema" xmlns:xs="http://www.w3.org/2001/XMLSchema" xmlns:p="http://schemas.microsoft.com/office/2006/metadata/properties" xmlns:ns2="428e77ba-d3e5-445d-93b8-82da7003dbe1" xmlns:ns3="1bb4766a-59af-411e-a19b-7c8e21005702" targetNamespace="http://schemas.microsoft.com/office/2006/metadata/properties" ma:root="true" ma:fieldsID="ff7897203adf3126939b06210ab3f579" ns2:_="" ns3:_="">
    <xsd:import namespace="428e77ba-d3e5-445d-93b8-82da7003dbe1"/>
    <xsd:import namespace="1bb4766a-59af-411e-a19b-7c8e210057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e77ba-d3e5-445d-93b8-82da7003db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e57bfa-7804-4e49-87d7-108c13555bd5"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b4766a-59af-411e-a19b-7c8e210057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064b47-1164-43da-96e0-a34dfb60c409}" ma:internalName="TaxCatchAll" ma:showField="CatchAllData" ma:web="1bb4766a-59af-411e-a19b-7c8e210057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69CDD-FA7C-422F-8108-262B072A6AA2}">
  <ds:schemaRefs>
    <ds:schemaRef ds:uri="http://schemas.microsoft.com/office/2006/metadata/properties"/>
    <ds:schemaRef ds:uri="http://schemas.microsoft.com/office/infopath/2007/PartnerControls"/>
    <ds:schemaRef ds:uri="428e77ba-d3e5-445d-93b8-82da7003dbe1"/>
    <ds:schemaRef ds:uri="1bb4766a-59af-411e-a19b-7c8e21005702"/>
  </ds:schemaRefs>
</ds:datastoreItem>
</file>

<file path=customXml/itemProps2.xml><?xml version="1.0" encoding="utf-8"?>
<ds:datastoreItem xmlns:ds="http://schemas.openxmlformats.org/officeDocument/2006/customXml" ds:itemID="{2344F0ED-2B41-4F5B-ACD3-21D6B75F3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e77ba-d3e5-445d-93b8-82da7003dbe1"/>
    <ds:schemaRef ds:uri="1bb4766a-59af-411e-a19b-7c8e21005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32E2AC-5EBD-45F5-B3AA-6757A6DAFE4C}">
  <ds:schemaRefs>
    <ds:schemaRef ds:uri="http://schemas.microsoft.com/sharepoint/v3/contenttype/forms"/>
  </ds:schemaRefs>
</ds:datastoreItem>
</file>

<file path=docMetadata/LabelInfo.xml><?xml version="1.0" encoding="utf-8"?>
<clbl:labelList xmlns:clbl="http://schemas.microsoft.com/office/2020/mipLabelMetadata">
  <clbl:label id="{199653ad-c156-4a05-bad3-084c1a30b618}" enabled="0" method="" siteId="{199653ad-c156-4a05-bad3-084c1a30b618}" removed="1"/>
</clbl:labelList>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Widescreen</PresentationFormat>
  <Paragraphs>33</Paragraphs>
  <Slides>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Aptos</vt:lpstr>
      <vt:lpstr>Aptos Display</vt:lpstr>
      <vt:lpstr>Arial</vt:lpstr>
      <vt:lpstr>Calibri</vt:lpstr>
      <vt:lpstr>Calibri Light</vt:lpstr>
      <vt:lpstr>Kelson</vt:lpstr>
      <vt:lpstr>Kelson-Medium</vt:lpstr>
      <vt:lpstr>Office Theme</vt:lpstr>
      <vt:lpstr>1_Office Theme</vt:lpstr>
      <vt:lpstr>Year 5 Residential Wednesday March 11th -  13th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Becky Jones</dc:creator>
  <cp:lastModifiedBy>Becky Jones</cp:lastModifiedBy>
  <cp:revision>2</cp:revision>
  <dcterms:created xsi:type="dcterms:W3CDTF">2026-01-18T13:21:57Z</dcterms:created>
  <dcterms:modified xsi:type="dcterms:W3CDTF">2026-02-11T23:03:44Z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0x010100092710874650254FA6074EF2D8CF9C0C</vt:lpwstr>
  </property>
  <property fmtid="{D5CDD505-2E9C-101B-9397-08002B2CF9AE}" pid="3" name="MediaServiceImageTags">
    <vt:lpwstr/>
  </property>
</Properties>
</file>